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60" r:id="rId6"/>
    <p:sldId id="259" r:id="rId7"/>
    <p:sldId id="262" r:id="rId8"/>
    <p:sldId id="279" r:id="rId9"/>
    <p:sldId id="263" r:id="rId10"/>
    <p:sldId id="261" r:id="rId11"/>
    <p:sldId id="266" r:id="rId12"/>
    <p:sldId id="264" r:id="rId13"/>
    <p:sldId id="276"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D03B7-845D-45C1-AAD6-B6CA4377F302}" v="307" dt="2020-03-08T15:58:06.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es de Groot" userId="36336d88-b22a-4f0b-8290-cf52c5b7f613" providerId="ADAL" clId="{444D03B7-845D-45C1-AAD6-B6CA4377F302}"/>
    <pc:docChg chg="custSel addSld modSld">
      <pc:chgData name="Annelies de Groot" userId="36336d88-b22a-4f0b-8290-cf52c5b7f613" providerId="ADAL" clId="{444D03B7-845D-45C1-AAD6-B6CA4377F302}" dt="2020-03-08T15:58:06.443" v="306"/>
      <pc:docMkLst>
        <pc:docMk/>
      </pc:docMkLst>
      <pc:sldChg chg="modSp add modAnim">
        <pc:chgData name="Annelies de Groot" userId="36336d88-b22a-4f0b-8290-cf52c5b7f613" providerId="ADAL" clId="{444D03B7-845D-45C1-AAD6-B6CA4377F302}" dt="2020-03-08T15:49:40.919" v="9"/>
        <pc:sldMkLst>
          <pc:docMk/>
          <pc:sldMk cId="1655884956" sldId="259"/>
        </pc:sldMkLst>
        <pc:spChg chg="mod">
          <ac:chgData name="Annelies de Groot" userId="36336d88-b22a-4f0b-8290-cf52c5b7f613" providerId="ADAL" clId="{444D03B7-845D-45C1-AAD6-B6CA4377F302}" dt="2020-03-08T15:48:42.754" v="1"/>
          <ac:spMkLst>
            <pc:docMk/>
            <pc:sldMk cId="1655884956" sldId="259"/>
            <ac:spMk id="2" creationId="{71596486-838D-4602-BBC0-7FD6BFDE8D2C}"/>
          </ac:spMkLst>
        </pc:spChg>
        <pc:spChg chg="mod">
          <ac:chgData name="Annelies de Groot" userId="36336d88-b22a-4f0b-8290-cf52c5b7f613" providerId="ADAL" clId="{444D03B7-845D-45C1-AAD6-B6CA4377F302}" dt="2020-03-08T15:49:26.386" v="7" actId="27636"/>
          <ac:spMkLst>
            <pc:docMk/>
            <pc:sldMk cId="1655884956" sldId="259"/>
            <ac:spMk id="3" creationId="{C627A296-0285-46EA-AD00-973023648F48}"/>
          </ac:spMkLst>
        </pc:spChg>
      </pc:sldChg>
      <pc:sldChg chg="delSp modSp add">
        <pc:chgData name="Annelies de Groot" userId="36336d88-b22a-4f0b-8290-cf52c5b7f613" providerId="ADAL" clId="{444D03B7-845D-45C1-AAD6-B6CA4377F302}" dt="2020-03-08T15:52:11.749" v="166" actId="313"/>
        <pc:sldMkLst>
          <pc:docMk/>
          <pc:sldMk cId="4207094532" sldId="260"/>
        </pc:sldMkLst>
        <pc:spChg chg="mod">
          <ac:chgData name="Annelies de Groot" userId="36336d88-b22a-4f0b-8290-cf52c5b7f613" providerId="ADAL" clId="{444D03B7-845D-45C1-AAD6-B6CA4377F302}" dt="2020-03-08T15:52:11.749" v="166" actId="313"/>
          <ac:spMkLst>
            <pc:docMk/>
            <pc:sldMk cId="4207094532" sldId="260"/>
            <ac:spMk id="2" creationId="{C7CF670D-9A13-4B46-9A2A-F151140EA048}"/>
          </ac:spMkLst>
        </pc:spChg>
        <pc:spChg chg="del">
          <ac:chgData name="Annelies de Groot" userId="36336d88-b22a-4f0b-8290-cf52c5b7f613" providerId="ADAL" clId="{444D03B7-845D-45C1-AAD6-B6CA4377F302}" dt="2020-03-08T15:52:07.734" v="165" actId="478"/>
          <ac:spMkLst>
            <pc:docMk/>
            <pc:sldMk cId="4207094532" sldId="260"/>
            <ac:spMk id="3" creationId="{915D2C92-6F8C-462A-9704-82105F75E15D}"/>
          </ac:spMkLst>
        </pc:spChg>
      </pc:sldChg>
      <pc:sldChg chg="modSp add">
        <pc:chgData name="Annelies de Groot" userId="36336d88-b22a-4f0b-8290-cf52c5b7f613" providerId="ADAL" clId="{444D03B7-845D-45C1-AAD6-B6CA4377F302}" dt="2020-03-08T15:55:06.830" v="291" actId="255"/>
        <pc:sldMkLst>
          <pc:docMk/>
          <pc:sldMk cId="1933873997" sldId="261"/>
        </pc:sldMkLst>
        <pc:spChg chg="mod">
          <ac:chgData name="Annelies de Groot" userId="36336d88-b22a-4f0b-8290-cf52c5b7f613" providerId="ADAL" clId="{444D03B7-845D-45C1-AAD6-B6CA4377F302}" dt="2020-03-08T15:53:32.153" v="200" actId="20577"/>
          <ac:spMkLst>
            <pc:docMk/>
            <pc:sldMk cId="1933873997" sldId="261"/>
            <ac:spMk id="2" creationId="{A81A4FF8-BB34-4F31-B470-50F975CAC9B9}"/>
          </ac:spMkLst>
        </pc:spChg>
        <pc:spChg chg="mod">
          <ac:chgData name="Annelies de Groot" userId="36336d88-b22a-4f0b-8290-cf52c5b7f613" providerId="ADAL" clId="{444D03B7-845D-45C1-AAD6-B6CA4377F302}" dt="2020-03-08T15:55:06.830" v="291" actId="255"/>
          <ac:spMkLst>
            <pc:docMk/>
            <pc:sldMk cId="1933873997" sldId="261"/>
            <ac:spMk id="3" creationId="{C25DB692-1999-48A4-A551-F5A6FF38E7F4}"/>
          </ac:spMkLst>
        </pc:spChg>
      </pc:sldChg>
      <pc:sldChg chg="modSp add">
        <pc:chgData name="Annelies de Groot" userId="36336d88-b22a-4f0b-8290-cf52c5b7f613" providerId="ADAL" clId="{444D03B7-845D-45C1-AAD6-B6CA4377F302}" dt="2020-03-08T15:56:46.171" v="302" actId="255"/>
        <pc:sldMkLst>
          <pc:docMk/>
          <pc:sldMk cId="2385265096" sldId="262"/>
        </pc:sldMkLst>
        <pc:spChg chg="mod">
          <ac:chgData name="Annelies de Groot" userId="36336d88-b22a-4f0b-8290-cf52c5b7f613" providerId="ADAL" clId="{444D03B7-845D-45C1-AAD6-B6CA4377F302}" dt="2020-03-08T15:56:07.197" v="301" actId="20577"/>
          <ac:spMkLst>
            <pc:docMk/>
            <pc:sldMk cId="2385265096" sldId="262"/>
            <ac:spMk id="2" creationId="{2D0F220B-2552-4DCA-A3E2-6398E517CA9F}"/>
          </ac:spMkLst>
        </pc:spChg>
        <pc:spChg chg="mod">
          <ac:chgData name="Annelies de Groot" userId="36336d88-b22a-4f0b-8290-cf52c5b7f613" providerId="ADAL" clId="{444D03B7-845D-45C1-AAD6-B6CA4377F302}" dt="2020-03-08T15:56:46.171" v="302" actId="255"/>
          <ac:spMkLst>
            <pc:docMk/>
            <pc:sldMk cId="2385265096" sldId="262"/>
            <ac:spMk id="3" creationId="{111461F3-E9B0-48B7-BF74-A41D5686DE64}"/>
          </ac:spMkLst>
        </pc:spChg>
      </pc:sldChg>
      <pc:sldChg chg="modSp add">
        <pc:chgData name="Annelies de Groot" userId="36336d88-b22a-4f0b-8290-cf52c5b7f613" providerId="ADAL" clId="{444D03B7-845D-45C1-AAD6-B6CA4377F302}" dt="2020-03-08T15:58:06.443" v="306"/>
        <pc:sldMkLst>
          <pc:docMk/>
          <pc:sldMk cId="1713684963" sldId="263"/>
        </pc:sldMkLst>
        <pc:spChg chg="mod">
          <ac:chgData name="Annelies de Groot" userId="36336d88-b22a-4f0b-8290-cf52c5b7f613" providerId="ADAL" clId="{444D03B7-845D-45C1-AAD6-B6CA4377F302}" dt="2020-03-08T15:57:43.035" v="305"/>
          <ac:spMkLst>
            <pc:docMk/>
            <pc:sldMk cId="1713684963" sldId="263"/>
            <ac:spMk id="2" creationId="{8967B445-F5D2-45AD-B308-6E846D36C306}"/>
          </ac:spMkLst>
        </pc:spChg>
        <pc:spChg chg="mod">
          <ac:chgData name="Annelies de Groot" userId="36336d88-b22a-4f0b-8290-cf52c5b7f613" providerId="ADAL" clId="{444D03B7-845D-45C1-AAD6-B6CA4377F302}" dt="2020-03-08T15:58:06.443" v="306"/>
          <ac:spMkLst>
            <pc:docMk/>
            <pc:sldMk cId="1713684963" sldId="263"/>
            <ac:spMk id="3" creationId="{2982EF9F-8988-442A-8C5B-F828D28271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3/18/2020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13D1A-45F4-4CDA-A374-FAF70929597D}"/>
              </a:ext>
            </a:extLst>
          </p:cNvPr>
          <p:cNvSpPr>
            <a:spLocks noGrp="1"/>
          </p:cNvSpPr>
          <p:nvPr>
            <p:ph type="ctrTitle"/>
          </p:nvPr>
        </p:nvSpPr>
        <p:spPr/>
        <p:txBody>
          <a:bodyPr/>
          <a:lstStyle/>
          <a:p>
            <a:r>
              <a:rPr lang="nl-NL" dirty="0"/>
              <a:t>Hoofdstuk 13</a:t>
            </a:r>
          </a:p>
        </p:txBody>
      </p:sp>
      <p:sp>
        <p:nvSpPr>
          <p:cNvPr id="3" name="Ondertitel 2">
            <a:extLst>
              <a:ext uri="{FF2B5EF4-FFF2-40B4-BE49-F238E27FC236}">
                <a16:creationId xmlns:a16="http://schemas.microsoft.com/office/drawing/2014/main" id="{7F9DC735-33C2-4BAC-A5E2-4F5805E0AFAB}"/>
              </a:ext>
            </a:extLst>
          </p:cNvPr>
          <p:cNvSpPr>
            <a:spLocks noGrp="1"/>
          </p:cNvSpPr>
          <p:nvPr>
            <p:ph type="subTitle" idx="1"/>
          </p:nvPr>
        </p:nvSpPr>
        <p:spPr/>
        <p:txBody>
          <a:bodyPr/>
          <a:lstStyle/>
          <a:p>
            <a:r>
              <a:rPr lang="nl-NL" dirty="0"/>
              <a:t>Inleiding in de gezondheidszorg</a:t>
            </a:r>
          </a:p>
          <a:p>
            <a:r>
              <a:rPr lang="nl-NL" dirty="0"/>
              <a:t>O&amp;A</a:t>
            </a:r>
          </a:p>
        </p:txBody>
      </p:sp>
    </p:spTree>
    <p:extLst>
      <p:ext uri="{BB962C8B-B14F-4D97-AF65-F5344CB8AC3E}">
        <p14:creationId xmlns:p14="http://schemas.microsoft.com/office/powerpoint/2010/main" val="114413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A4FF8-BB34-4F31-B470-50F975CAC9B9}"/>
              </a:ext>
            </a:extLst>
          </p:cNvPr>
          <p:cNvSpPr>
            <a:spLocks noGrp="1"/>
          </p:cNvSpPr>
          <p:nvPr>
            <p:ph type="title"/>
          </p:nvPr>
        </p:nvSpPr>
        <p:spPr/>
        <p:txBody>
          <a:bodyPr/>
          <a:lstStyle/>
          <a:p>
            <a:r>
              <a:rPr lang="nl-NL" dirty="0"/>
              <a:t>Zoek op in hoofdstuk 13</a:t>
            </a:r>
          </a:p>
        </p:txBody>
      </p:sp>
      <p:sp>
        <p:nvSpPr>
          <p:cNvPr id="3" name="Tijdelijke aanduiding voor inhoud 2">
            <a:extLst>
              <a:ext uri="{FF2B5EF4-FFF2-40B4-BE49-F238E27FC236}">
                <a16:creationId xmlns:a16="http://schemas.microsoft.com/office/drawing/2014/main" id="{C25DB692-1999-48A4-A551-F5A6FF38E7F4}"/>
              </a:ext>
            </a:extLst>
          </p:cNvPr>
          <p:cNvSpPr>
            <a:spLocks noGrp="1"/>
          </p:cNvSpPr>
          <p:nvPr>
            <p:ph idx="1"/>
          </p:nvPr>
        </p:nvSpPr>
        <p:spPr>
          <a:xfrm>
            <a:off x="646111" y="1734866"/>
            <a:ext cx="8946541" cy="4195481"/>
          </a:xfrm>
        </p:spPr>
        <p:txBody>
          <a:bodyPr/>
          <a:lstStyle/>
          <a:p>
            <a:pPr marL="0" indent="0">
              <a:buNone/>
            </a:pPr>
            <a:r>
              <a:rPr lang="nl-NL" sz="3200" dirty="0"/>
              <a:t>Wat is een behandelingsovereenkomst?</a:t>
            </a:r>
          </a:p>
          <a:p>
            <a:pPr marL="0" indent="0">
              <a:buNone/>
            </a:pPr>
            <a:r>
              <a:rPr lang="nl-NL" sz="3200" dirty="0"/>
              <a:t>Wat is informatieplicht?</a:t>
            </a:r>
          </a:p>
          <a:p>
            <a:pPr marL="0" indent="0">
              <a:buNone/>
            </a:pPr>
            <a:r>
              <a:rPr lang="nl-NL" sz="3200" dirty="0"/>
              <a:t>Wat is wilsbekwaam?</a:t>
            </a:r>
          </a:p>
          <a:p>
            <a:pPr marL="0" indent="0">
              <a:buNone/>
            </a:pPr>
            <a:endParaRPr lang="nl-NL" dirty="0"/>
          </a:p>
        </p:txBody>
      </p:sp>
    </p:spTree>
    <p:extLst>
      <p:ext uri="{BB962C8B-B14F-4D97-AF65-F5344CB8AC3E}">
        <p14:creationId xmlns:p14="http://schemas.microsoft.com/office/powerpoint/2010/main" val="193387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B0C5B-6731-4400-8E06-0FABC707AF08}"/>
              </a:ext>
            </a:extLst>
          </p:cNvPr>
          <p:cNvSpPr>
            <a:spLocks noGrp="1"/>
          </p:cNvSpPr>
          <p:nvPr>
            <p:ph type="title"/>
          </p:nvPr>
        </p:nvSpPr>
        <p:spPr/>
        <p:txBody>
          <a:bodyPr/>
          <a:lstStyle/>
          <a:p>
            <a:r>
              <a:rPr lang="nl-NL" dirty="0"/>
              <a:t>WGBO bij minderjarigen</a:t>
            </a:r>
          </a:p>
        </p:txBody>
      </p:sp>
      <p:sp>
        <p:nvSpPr>
          <p:cNvPr id="3" name="Tijdelijke aanduiding voor inhoud 2">
            <a:extLst>
              <a:ext uri="{FF2B5EF4-FFF2-40B4-BE49-F238E27FC236}">
                <a16:creationId xmlns:a16="http://schemas.microsoft.com/office/drawing/2014/main" id="{22D751E9-D59D-4B1B-BFE6-DDB82F76D898}"/>
              </a:ext>
            </a:extLst>
          </p:cNvPr>
          <p:cNvSpPr>
            <a:spLocks noGrp="1"/>
          </p:cNvSpPr>
          <p:nvPr>
            <p:ph idx="1"/>
          </p:nvPr>
        </p:nvSpPr>
        <p:spPr>
          <a:xfrm>
            <a:off x="769937" y="1719543"/>
            <a:ext cx="8946541" cy="4195481"/>
          </a:xfrm>
        </p:spPr>
        <p:txBody>
          <a:bodyPr/>
          <a:lstStyle/>
          <a:p>
            <a:pPr marL="0" indent="0">
              <a:buNone/>
            </a:pPr>
            <a:r>
              <a:rPr lang="nl-NL" sz="2400" b="1" dirty="0"/>
              <a:t>Onder de 12 jaar </a:t>
            </a:r>
            <a:r>
              <a:rPr lang="nl-NL" sz="2400" dirty="0"/>
              <a:t>beslissen de wettelijke vertegenwoordigers van het kind (ouders of voogd) voor het kind. </a:t>
            </a:r>
          </a:p>
          <a:p>
            <a:pPr marL="0" indent="0">
              <a:buNone/>
            </a:pPr>
            <a:r>
              <a:rPr lang="nl-NL" sz="2400" b="1" dirty="0"/>
              <a:t>12-t/m 15 jaar </a:t>
            </a:r>
            <a:r>
              <a:rPr lang="nl-NL" sz="2400" dirty="0"/>
              <a:t>is er een dubbele toestemming nodig.</a:t>
            </a:r>
          </a:p>
          <a:p>
            <a:pPr marL="0" indent="0">
              <a:buNone/>
            </a:pPr>
            <a:r>
              <a:rPr lang="nl-NL" sz="2400" b="1" dirty="0"/>
              <a:t>Vanaf 16 jaar </a:t>
            </a:r>
            <a:r>
              <a:rPr lang="nl-NL" sz="2400" dirty="0"/>
              <a:t>zijn kinderen volgens de WGBO-wet voldoende in staat om zelf hun keuzen te maken. </a:t>
            </a:r>
          </a:p>
          <a:p>
            <a:pPr marL="0" indent="0">
              <a:buNone/>
            </a:pPr>
            <a:endParaRPr lang="nl-NL" dirty="0"/>
          </a:p>
        </p:txBody>
      </p:sp>
    </p:spTree>
    <p:extLst>
      <p:ext uri="{BB962C8B-B14F-4D97-AF65-F5344CB8AC3E}">
        <p14:creationId xmlns:p14="http://schemas.microsoft.com/office/powerpoint/2010/main" val="96607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CAD21-FF42-4834-9E26-C54420BA24E6}"/>
              </a:ext>
            </a:extLst>
          </p:cNvPr>
          <p:cNvSpPr>
            <a:spLocks noGrp="1"/>
          </p:cNvSpPr>
          <p:nvPr>
            <p:ph type="title"/>
          </p:nvPr>
        </p:nvSpPr>
        <p:spPr/>
        <p:txBody>
          <a:bodyPr/>
          <a:lstStyle/>
          <a:p>
            <a:r>
              <a:rPr lang="nl-NL" dirty="0"/>
              <a:t>AVG</a:t>
            </a:r>
          </a:p>
        </p:txBody>
      </p:sp>
      <p:sp>
        <p:nvSpPr>
          <p:cNvPr id="3" name="Tijdelijke aanduiding voor inhoud 2">
            <a:extLst>
              <a:ext uri="{FF2B5EF4-FFF2-40B4-BE49-F238E27FC236}">
                <a16:creationId xmlns:a16="http://schemas.microsoft.com/office/drawing/2014/main" id="{6C6B4FF9-034D-445E-AC00-1AF4DC790CFC}"/>
              </a:ext>
            </a:extLst>
          </p:cNvPr>
          <p:cNvSpPr>
            <a:spLocks noGrp="1"/>
          </p:cNvSpPr>
          <p:nvPr>
            <p:ph idx="1"/>
          </p:nvPr>
        </p:nvSpPr>
        <p:spPr>
          <a:xfrm>
            <a:off x="646111" y="1776693"/>
            <a:ext cx="8946541" cy="4195481"/>
          </a:xfrm>
        </p:spPr>
        <p:txBody>
          <a:bodyPr>
            <a:normAutofit/>
          </a:bodyPr>
          <a:lstStyle/>
          <a:p>
            <a:pPr marL="0" indent="0">
              <a:buNone/>
            </a:pPr>
            <a:r>
              <a:rPr lang="nl-NL" sz="3200" dirty="0"/>
              <a:t>Algemene Verordening Gegevensbescherming</a:t>
            </a:r>
          </a:p>
          <a:p>
            <a:pPr marL="0" indent="0">
              <a:buNone/>
            </a:pPr>
            <a:endParaRPr lang="nl-NL" sz="3200" dirty="0"/>
          </a:p>
          <a:p>
            <a:pPr marL="0" indent="0">
              <a:buNone/>
            </a:pPr>
            <a:r>
              <a:rPr lang="nl-NL" sz="3200" dirty="0"/>
              <a:t>In het boek Inleiding in de Gezondheidszorg, derde druk nog benoemd als WBP. Is dus nu vervangen voor de AVG!!! </a:t>
            </a:r>
          </a:p>
        </p:txBody>
      </p:sp>
      <p:pic>
        <p:nvPicPr>
          <p:cNvPr id="4" name="Audio 3">
            <a:hlinkClick r:id="" action="ppaction://media"/>
            <a:extLst>
              <a:ext uri="{FF2B5EF4-FFF2-40B4-BE49-F238E27FC236}">
                <a16:creationId xmlns:a16="http://schemas.microsoft.com/office/drawing/2014/main" id="{7DAA1CD9-793B-45CD-97A7-59EBDD769A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32635195"/>
      </p:ext>
    </p:extLst>
  </p:cSld>
  <p:clrMapOvr>
    <a:masterClrMapping/>
  </p:clrMapOvr>
  <mc:AlternateContent xmlns:mc="http://schemas.openxmlformats.org/markup-compatibility/2006">
    <mc:Choice xmlns:p14="http://schemas.microsoft.com/office/powerpoint/2010/main" Requires="p14">
      <p:transition spd="slow" p14:dur="2000" advTm="46763"/>
    </mc:Choice>
    <mc:Fallback>
      <p:transition spd="slow" advTm="46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5528" y="1340768"/>
            <a:ext cx="8568952" cy="5184576"/>
          </a:xfrm>
        </p:spPr>
        <p:txBody>
          <a:bodyPr>
            <a:normAutofit/>
          </a:bodyPr>
          <a:lstStyle/>
          <a:p>
            <a:pPr marL="514350" indent="-457200"/>
            <a:r>
              <a:rPr lang="nl-NL" sz="2400" dirty="0"/>
              <a:t>Dossier aanleggen en bijhouden (WGBO)</a:t>
            </a:r>
          </a:p>
          <a:p>
            <a:pPr marL="914400" lvl="1" indent="-457200"/>
            <a:r>
              <a:rPr lang="nl-NL" sz="2400" dirty="0"/>
              <a:t>vastleggen persoonsgegevens, onderzoek, diagnose, behandeling</a:t>
            </a:r>
          </a:p>
          <a:p>
            <a:pPr marL="514350" lvl="1" indent="-457200">
              <a:buFont typeface="Arial" pitchFamily="34" charset="0"/>
              <a:buChar char="•"/>
            </a:pPr>
            <a:r>
              <a:rPr lang="nl-NL" sz="2400" dirty="0"/>
              <a:t>Gegevens afschermen (WGBO en AVG)</a:t>
            </a:r>
          </a:p>
          <a:p>
            <a:pPr marL="914400" lvl="1" indent="-457200"/>
            <a:r>
              <a:rPr lang="nl-NL" sz="2400" dirty="0"/>
              <a:t>toegangscodes (wachtwoorden) computer, </a:t>
            </a:r>
          </a:p>
          <a:p>
            <a:pPr marL="914400" lvl="1" indent="-457200">
              <a:buNone/>
            </a:pPr>
            <a:r>
              <a:rPr lang="nl-NL" sz="2400" dirty="0"/>
              <a:t>	</a:t>
            </a:r>
            <a:r>
              <a:rPr lang="nl-NL" sz="2400" dirty="0" err="1"/>
              <a:t>UZI-pas</a:t>
            </a:r>
            <a:r>
              <a:rPr lang="nl-NL" sz="2400" dirty="0"/>
              <a:t>, afsluitbare kasten</a:t>
            </a:r>
          </a:p>
          <a:p>
            <a:pPr marL="914400" lvl="1" indent="-457200"/>
            <a:r>
              <a:rPr lang="nl-NL" sz="2400" dirty="0"/>
              <a:t>denk aan de positie van het computerscherm “meekijken”</a:t>
            </a:r>
          </a:p>
          <a:p>
            <a:pPr marL="914400" lvl="1" indent="-457200"/>
            <a:r>
              <a:rPr lang="nl-NL" sz="2400" dirty="0"/>
              <a:t>denk aan voorkómen van “meeluisteren’’</a:t>
            </a:r>
          </a:p>
        </p:txBody>
      </p:sp>
      <p:sp>
        <p:nvSpPr>
          <p:cNvPr id="4" name="Titel 1"/>
          <p:cNvSpPr txBox="1">
            <a:spLocks/>
          </p:cNvSpPr>
          <p:nvPr/>
        </p:nvSpPr>
        <p:spPr>
          <a:xfrm>
            <a:off x="1152525" y="332656"/>
            <a:ext cx="8229600" cy="720080"/>
          </a:xfrm>
          <a:prstGeom prst="rect">
            <a:avLst/>
          </a:prstGeom>
          <a:ln w="38100">
            <a:solidFill>
              <a:srgbClr val="92D050"/>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t>Gegevens (dossier)</a:t>
            </a:r>
          </a:p>
        </p:txBody>
      </p:sp>
    </p:spTree>
    <p:extLst>
      <p:ext uri="{BB962C8B-B14F-4D97-AF65-F5344CB8AC3E}">
        <p14:creationId xmlns:p14="http://schemas.microsoft.com/office/powerpoint/2010/main" val="140045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20838" y="1206277"/>
            <a:ext cx="8208912" cy="4680520"/>
          </a:xfrm>
        </p:spPr>
        <p:txBody>
          <a:bodyPr>
            <a:normAutofit/>
          </a:bodyPr>
          <a:lstStyle/>
          <a:p>
            <a:pPr marL="514350" indent="-457200"/>
            <a:r>
              <a:rPr lang="nl-NL" sz="2400" dirty="0"/>
              <a:t>Gegevens doorgeven</a:t>
            </a:r>
          </a:p>
          <a:p>
            <a:pPr marL="914400" lvl="1" indent="-457200"/>
            <a:r>
              <a:rPr lang="nl-NL" sz="2400" dirty="0"/>
              <a:t>Alleen met toestemming van de patiënt aan medebehandelaars of anderen (partner, ouder)</a:t>
            </a:r>
          </a:p>
          <a:p>
            <a:pPr marL="914400" lvl="1" indent="-457200"/>
            <a:r>
              <a:rPr lang="nl-NL" sz="2400" dirty="0"/>
              <a:t>(Deel van) dossier kan op verzoek worden afgeschermd</a:t>
            </a:r>
          </a:p>
          <a:p>
            <a:pPr marL="514350" indent="-457200"/>
            <a:r>
              <a:rPr lang="nl-NL" sz="2400" dirty="0"/>
              <a:t>Verder</a:t>
            </a:r>
          </a:p>
          <a:p>
            <a:pPr marL="914400" lvl="1" indent="-457200"/>
            <a:r>
              <a:rPr lang="nl-NL" sz="2400" dirty="0"/>
              <a:t>Dossier 20</a:t>
            </a:r>
            <a:r>
              <a:rPr lang="nl-NL" sz="2400" b="1" dirty="0"/>
              <a:t> jaar </a:t>
            </a:r>
            <a:r>
              <a:rPr lang="nl-NL" sz="2400" dirty="0"/>
              <a:t>bewaren (ook na overlijden)</a:t>
            </a:r>
          </a:p>
        </p:txBody>
      </p:sp>
      <p:sp>
        <p:nvSpPr>
          <p:cNvPr id="4" name="Titel 1"/>
          <p:cNvSpPr txBox="1">
            <a:spLocks/>
          </p:cNvSpPr>
          <p:nvPr/>
        </p:nvSpPr>
        <p:spPr>
          <a:xfrm>
            <a:off x="1200150" y="342181"/>
            <a:ext cx="8229600" cy="720080"/>
          </a:xfrm>
          <a:prstGeom prst="rect">
            <a:avLst/>
          </a:prstGeom>
          <a:ln w="38100">
            <a:solidFill>
              <a:srgbClr val="92D050"/>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t>Gegevens (dossier)</a:t>
            </a:r>
          </a:p>
        </p:txBody>
      </p:sp>
    </p:spTree>
    <p:extLst>
      <p:ext uri="{BB962C8B-B14F-4D97-AF65-F5344CB8AC3E}">
        <p14:creationId xmlns:p14="http://schemas.microsoft.com/office/powerpoint/2010/main" val="79300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380B5-1AD1-4152-A2D2-BEAB593531CA}"/>
              </a:ext>
            </a:extLst>
          </p:cNvPr>
          <p:cNvSpPr>
            <a:spLocks noGrp="1"/>
          </p:cNvSpPr>
          <p:nvPr>
            <p:ph type="title"/>
          </p:nvPr>
        </p:nvSpPr>
        <p:spPr/>
        <p:txBody>
          <a:bodyPr/>
          <a:lstStyle/>
          <a:p>
            <a:r>
              <a:rPr lang="nl-NL" dirty="0"/>
              <a:t>De wetgeving in de gezondheidszorg is behoorlijk omvangrijk. Denk aan: de </a:t>
            </a:r>
            <a:r>
              <a:rPr lang="nl-NL" b="1" dirty="0" err="1"/>
              <a:t>Wkkgz</a:t>
            </a:r>
            <a:r>
              <a:rPr lang="nl-NL" b="1" dirty="0"/>
              <a:t>, </a:t>
            </a:r>
            <a:r>
              <a:rPr lang="nl-NL" dirty="0"/>
              <a:t>de </a:t>
            </a:r>
            <a:r>
              <a:rPr lang="nl-NL" b="1" dirty="0"/>
              <a:t>WGBO</a:t>
            </a:r>
            <a:r>
              <a:rPr lang="nl-NL" dirty="0"/>
              <a:t>, de </a:t>
            </a:r>
            <a:r>
              <a:rPr lang="nl-NL" b="1" dirty="0"/>
              <a:t>wet BIG</a:t>
            </a:r>
            <a:r>
              <a:rPr lang="nl-NL" dirty="0"/>
              <a:t>, de </a:t>
            </a:r>
            <a:r>
              <a:rPr lang="nl-NL" b="1" dirty="0"/>
              <a:t>AVG</a:t>
            </a:r>
            <a:r>
              <a:rPr lang="nl-NL" dirty="0"/>
              <a:t> en de </a:t>
            </a:r>
            <a:r>
              <a:rPr lang="nl-NL" b="1" dirty="0"/>
              <a:t>Zorgverzekeringswet</a:t>
            </a:r>
            <a:r>
              <a:rPr lang="nl-NL" dirty="0"/>
              <a:t> . Wat houden deze wetten precies in en met welke wetten heb je te maken in de praktijk?</a:t>
            </a:r>
          </a:p>
        </p:txBody>
      </p:sp>
    </p:spTree>
    <p:extLst>
      <p:ext uri="{BB962C8B-B14F-4D97-AF65-F5344CB8AC3E}">
        <p14:creationId xmlns:p14="http://schemas.microsoft.com/office/powerpoint/2010/main" val="278567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rgbClr val="92D050"/>
            </a:solidFill>
          </a:ln>
        </p:spPr>
        <p:txBody>
          <a:bodyPr/>
          <a:lstStyle/>
          <a:p>
            <a:r>
              <a:rPr lang="nl-NL" dirty="0">
                <a:solidFill>
                  <a:srgbClr val="00B050"/>
                </a:solidFill>
              </a:rPr>
              <a:t>Vroeger en nu</a:t>
            </a:r>
          </a:p>
        </p:txBody>
      </p:sp>
      <p:sp>
        <p:nvSpPr>
          <p:cNvPr id="4" name="Tijdelijke aanduiding voor tekst 3"/>
          <p:cNvSpPr>
            <a:spLocks noGrp="1"/>
          </p:cNvSpPr>
          <p:nvPr>
            <p:ph type="body" idx="1"/>
          </p:nvPr>
        </p:nvSpPr>
        <p:spPr/>
        <p:txBody>
          <a:bodyPr/>
          <a:lstStyle/>
          <a:p>
            <a:r>
              <a:rPr lang="nl-NL" dirty="0"/>
              <a:t>Vroeger</a:t>
            </a:r>
          </a:p>
        </p:txBody>
      </p:sp>
      <p:sp>
        <p:nvSpPr>
          <p:cNvPr id="3" name="Tijdelijke aanduiding voor inhoud 2"/>
          <p:cNvSpPr>
            <a:spLocks noGrp="1"/>
          </p:cNvSpPr>
          <p:nvPr>
            <p:ph sz="half" idx="2"/>
          </p:nvPr>
        </p:nvSpPr>
        <p:spPr>
          <a:xfrm>
            <a:off x="904875" y="2736851"/>
            <a:ext cx="3754760" cy="3126333"/>
          </a:xfrm>
        </p:spPr>
        <p:txBody>
          <a:bodyPr>
            <a:normAutofit/>
          </a:bodyPr>
          <a:lstStyle/>
          <a:p>
            <a:r>
              <a:rPr lang="nl-NL" sz="2400" dirty="0"/>
              <a:t>Dokter besliste wat goed was</a:t>
            </a:r>
          </a:p>
          <a:p>
            <a:r>
              <a:rPr lang="nl-NL" sz="2400" dirty="0"/>
              <a:t>Patiënt accepteerde wat dokter zei</a:t>
            </a:r>
          </a:p>
          <a:p>
            <a:pPr>
              <a:buNone/>
            </a:pPr>
            <a:br>
              <a:rPr lang="nl-NL" dirty="0"/>
            </a:br>
            <a:r>
              <a:rPr lang="nl-NL" dirty="0"/>
              <a:t>		</a:t>
            </a:r>
            <a:br>
              <a:rPr lang="nl-NL" dirty="0"/>
            </a:br>
            <a:r>
              <a:rPr lang="nl-NL" dirty="0"/>
              <a:t>		</a:t>
            </a:r>
          </a:p>
          <a:p>
            <a:endParaRPr lang="nl-NL" dirty="0"/>
          </a:p>
        </p:txBody>
      </p:sp>
      <p:sp>
        <p:nvSpPr>
          <p:cNvPr id="5" name="Tijdelijke aanduiding voor tekst 4"/>
          <p:cNvSpPr>
            <a:spLocks noGrp="1"/>
          </p:cNvSpPr>
          <p:nvPr>
            <p:ph type="body" sz="quarter" idx="3"/>
          </p:nvPr>
        </p:nvSpPr>
        <p:spPr/>
        <p:txBody>
          <a:bodyPr/>
          <a:lstStyle/>
          <a:p>
            <a:r>
              <a:rPr lang="nl-NL" dirty="0"/>
              <a:t>Nu</a:t>
            </a:r>
          </a:p>
        </p:txBody>
      </p:sp>
      <p:sp>
        <p:nvSpPr>
          <p:cNvPr id="6" name="Tijdelijke aanduiding voor inhoud 5"/>
          <p:cNvSpPr>
            <a:spLocks noGrp="1"/>
          </p:cNvSpPr>
          <p:nvPr>
            <p:ph sz="quarter" idx="4"/>
          </p:nvPr>
        </p:nvSpPr>
        <p:spPr>
          <a:xfrm>
            <a:off x="5654495" y="2736851"/>
            <a:ext cx="4186808" cy="3558381"/>
          </a:xfrm>
        </p:spPr>
        <p:txBody>
          <a:bodyPr>
            <a:normAutofit/>
          </a:bodyPr>
          <a:lstStyle/>
          <a:p>
            <a:r>
              <a:rPr lang="nl-NL" sz="2400" dirty="0"/>
              <a:t>Mensen moeten zelf beslissen</a:t>
            </a:r>
          </a:p>
          <a:p>
            <a:pPr lvl="1"/>
            <a:r>
              <a:rPr lang="nl-NL" sz="2400" dirty="0"/>
              <a:t>Echter: niet iedereen kan ‘goed’ beslissen</a:t>
            </a:r>
          </a:p>
          <a:p>
            <a:r>
              <a:rPr lang="nl-NL" sz="2400" dirty="0"/>
              <a:t>Wetten beschermen de rechten van de patiënt</a:t>
            </a:r>
          </a:p>
          <a:p>
            <a:endParaRPr lang="nl-NL" dirty="0"/>
          </a:p>
        </p:txBody>
      </p:sp>
    </p:spTree>
    <p:extLst>
      <p:ext uri="{BB962C8B-B14F-4D97-AF65-F5344CB8AC3E}">
        <p14:creationId xmlns:p14="http://schemas.microsoft.com/office/powerpoint/2010/main" val="120658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DDC4D-8B09-4AAA-AEBD-050B363787B7}"/>
              </a:ext>
            </a:extLst>
          </p:cNvPr>
          <p:cNvSpPr>
            <a:spLocks noGrp="1"/>
          </p:cNvSpPr>
          <p:nvPr>
            <p:ph type="title"/>
          </p:nvPr>
        </p:nvSpPr>
        <p:spPr/>
        <p:txBody>
          <a:bodyPr/>
          <a:lstStyle/>
          <a:p>
            <a:r>
              <a:rPr lang="nl-NL" sz="4400" b="1" dirty="0"/>
              <a:t>WGBO</a:t>
            </a:r>
          </a:p>
        </p:txBody>
      </p:sp>
      <p:sp>
        <p:nvSpPr>
          <p:cNvPr id="3" name="Tijdelijke aanduiding voor inhoud 2">
            <a:extLst>
              <a:ext uri="{FF2B5EF4-FFF2-40B4-BE49-F238E27FC236}">
                <a16:creationId xmlns:a16="http://schemas.microsoft.com/office/drawing/2014/main" id="{6EF1E873-ED42-4027-AC73-0C5C8A6E5588}"/>
              </a:ext>
            </a:extLst>
          </p:cNvPr>
          <p:cNvSpPr>
            <a:spLocks noGrp="1"/>
          </p:cNvSpPr>
          <p:nvPr>
            <p:ph idx="1"/>
          </p:nvPr>
        </p:nvSpPr>
        <p:spPr>
          <a:xfrm>
            <a:off x="646111" y="1680970"/>
            <a:ext cx="8946541" cy="4195481"/>
          </a:xfrm>
        </p:spPr>
        <p:txBody>
          <a:bodyPr>
            <a:normAutofit fontScale="92500" lnSpcReduction="20000"/>
          </a:bodyPr>
          <a:lstStyle/>
          <a:p>
            <a:pPr marL="0" indent="0">
              <a:buNone/>
            </a:pPr>
            <a:r>
              <a:rPr lang="nl-NL" sz="3200" dirty="0"/>
              <a:t>De rechten en plichten van huisarts en patiënt zijn vastgelegd in de Wet Geneeskundige Behandelingsovereenkomst (WGBO).</a:t>
            </a:r>
          </a:p>
          <a:p>
            <a:pPr marL="0" indent="0">
              <a:buNone/>
            </a:pPr>
            <a:endParaRPr lang="nl-NL" sz="3200" dirty="0"/>
          </a:p>
          <a:p>
            <a:pPr marL="0" indent="0">
              <a:buNone/>
            </a:pPr>
            <a:r>
              <a:rPr lang="nl-NL" sz="3200" dirty="0"/>
              <a:t>Deze wet is van belang voor iedereen die met geneeskundige zorg te maken heeft. Behandelt of onderzoekt een hulpverlener, zoals een arts of verpleegkundige, een patiënt? Dan is er sprake van een geneeskundige behandelingsovereenkomst.</a:t>
            </a:r>
          </a:p>
        </p:txBody>
      </p:sp>
    </p:spTree>
    <p:extLst>
      <p:ext uri="{BB962C8B-B14F-4D97-AF65-F5344CB8AC3E}">
        <p14:creationId xmlns:p14="http://schemas.microsoft.com/office/powerpoint/2010/main" val="139007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F670D-9A13-4B46-9A2A-F151140EA048}"/>
              </a:ext>
            </a:extLst>
          </p:cNvPr>
          <p:cNvSpPr>
            <a:spLocks noGrp="1"/>
          </p:cNvSpPr>
          <p:nvPr>
            <p:ph type="title"/>
          </p:nvPr>
        </p:nvSpPr>
        <p:spPr/>
        <p:txBody>
          <a:bodyPr/>
          <a:lstStyle/>
          <a:p>
            <a:r>
              <a:rPr lang="nl-NL" dirty="0"/>
              <a:t>Een patiënt heeft recht op zorg. Dat is een fundamenteel recht. </a:t>
            </a:r>
            <a:br>
              <a:rPr lang="nl-NL" dirty="0"/>
            </a:br>
            <a:br>
              <a:rPr lang="nl-NL" dirty="0"/>
            </a:br>
            <a:r>
              <a:rPr lang="nl-NL" dirty="0"/>
              <a:t>Maar de zorgverlener bepaalt wat nodig is op grond van kennis en ervaring. </a:t>
            </a:r>
          </a:p>
        </p:txBody>
      </p:sp>
    </p:spTree>
    <p:extLst>
      <p:ext uri="{BB962C8B-B14F-4D97-AF65-F5344CB8AC3E}">
        <p14:creationId xmlns:p14="http://schemas.microsoft.com/office/powerpoint/2010/main" val="420709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96486-838D-4602-BBC0-7FD6BFDE8D2C}"/>
              </a:ext>
            </a:extLst>
          </p:cNvPr>
          <p:cNvSpPr>
            <a:spLocks noGrp="1"/>
          </p:cNvSpPr>
          <p:nvPr>
            <p:ph type="title"/>
          </p:nvPr>
        </p:nvSpPr>
        <p:spPr/>
        <p:txBody>
          <a:bodyPr/>
          <a:lstStyle/>
          <a:p>
            <a:r>
              <a:rPr lang="nl-NL" dirty="0"/>
              <a:t>Rechten en plichten patiënten</a:t>
            </a:r>
          </a:p>
        </p:txBody>
      </p:sp>
      <p:sp>
        <p:nvSpPr>
          <p:cNvPr id="3" name="Tijdelijke aanduiding voor inhoud 2">
            <a:extLst>
              <a:ext uri="{FF2B5EF4-FFF2-40B4-BE49-F238E27FC236}">
                <a16:creationId xmlns:a16="http://schemas.microsoft.com/office/drawing/2014/main" id="{C627A296-0285-46EA-AD00-973023648F48}"/>
              </a:ext>
            </a:extLst>
          </p:cNvPr>
          <p:cNvSpPr>
            <a:spLocks noGrp="1"/>
          </p:cNvSpPr>
          <p:nvPr>
            <p:ph idx="1"/>
          </p:nvPr>
        </p:nvSpPr>
        <p:spPr>
          <a:xfrm>
            <a:off x="646111" y="1521943"/>
            <a:ext cx="9955628" cy="5104144"/>
          </a:xfrm>
        </p:spPr>
        <p:txBody>
          <a:bodyPr>
            <a:normAutofit/>
          </a:bodyPr>
          <a:lstStyle/>
          <a:p>
            <a:r>
              <a:rPr lang="nl-NL" dirty="0"/>
              <a:t>recht op duidelijke informatie over eventuele onderzoeken, behandelingen en uw gezondheidstoestand;</a:t>
            </a:r>
          </a:p>
          <a:p>
            <a:r>
              <a:rPr lang="nl-NL" dirty="0"/>
              <a:t>recht om geen informatie te willen;</a:t>
            </a:r>
          </a:p>
          <a:p>
            <a:r>
              <a:rPr lang="nl-NL" dirty="0"/>
              <a:t>toestemmingsvereiste voor een medische behandeling;</a:t>
            </a:r>
          </a:p>
          <a:p>
            <a:r>
              <a:rPr lang="nl-NL" dirty="0"/>
              <a:t>recht om uw medisch dossier in te zien en recht op een kopie daarvan; </a:t>
            </a:r>
          </a:p>
          <a:p>
            <a:r>
              <a:rPr lang="nl-NL" dirty="0"/>
              <a:t>recht om fouten in uw medisch dossier te herstellen;</a:t>
            </a:r>
          </a:p>
          <a:p>
            <a:r>
              <a:rPr lang="nl-NL" dirty="0"/>
              <a:t>recht om een eigen verklaring aan uw medisch dossier toe te laten voegen;</a:t>
            </a:r>
          </a:p>
          <a:p>
            <a:r>
              <a:rPr lang="nl-NL" dirty="0"/>
              <a:t>recht om gegevens uit uw medisch dossier te laten vernietigen;</a:t>
            </a:r>
          </a:p>
          <a:p>
            <a:r>
              <a:rPr lang="nl-NL" dirty="0"/>
              <a:t>recht op privacy en geheimhouding van medische gegevens (beroepsgeheim);</a:t>
            </a:r>
          </a:p>
          <a:p>
            <a:r>
              <a:rPr lang="nl-NL" dirty="0"/>
              <a:t>recht op een second opinion (tweede mening) van een andere arts dan uw behandelend arts.</a:t>
            </a:r>
          </a:p>
          <a:p>
            <a:endParaRPr lang="nl-NL" dirty="0"/>
          </a:p>
        </p:txBody>
      </p:sp>
    </p:spTree>
    <p:extLst>
      <p:ext uri="{BB962C8B-B14F-4D97-AF65-F5344CB8AC3E}">
        <p14:creationId xmlns:p14="http://schemas.microsoft.com/office/powerpoint/2010/main" val="165588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F220B-2552-4DCA-A3E2-6398E517CA9F}"/>
              </a:ext>
            </a:extLst>
          </p:cNvPr>
          <p:cNvSpPr>
            <a:spLocks noGrp="1"/>
          </p:cNvSpPr>
          <p:nvPr>
            <p:ph type="title"/>
          </p:nvPr>
        </p:nvSpPr>
        <p:spPr/>
        <p:txBody>
          <a:bodyPr/>
          <a:lstStyle/>
          <a:p>
            <a:r>
              <a:rPr lang="nl-NL" dirty="0"/>
              <a:t>Plichten die je als patiënt heeft</a:t>
            </a:r>
            <a:br>
              <a:rPr lang="nl-NL" dirty="0"/>
            </a:br>
            <a:endParaRPr lang="nl-NL" dirty="0"/>
          </a:p>
        </p:txBody>
      </p:sp>
      <p:sp>
        <p:nvSpPr>
          <p:cNvPr id="3" name="Tijdelijke aanduiding voor inhoud 2">
            <a:extLst>
              <a:ext uri="{FF2B5EF4-FFF2-40B4-BE49-F238E27FC236}">
                <a16:creationId xmlns:a16="http://schemas.microsoft.com/office/drawing/2014/main" id="{111461F3-E9B0-48B7-BF74-A41D5686DE64}"/>
              </a:ext>
            </a:extLst>
          </p:cNvPr>
          <p:cNvSpPr>
            <a:spLocks noGrp="1"/>
          </p:cNvSpPr>
          <p:nvPr>
            <p:ph idx="1"/>
          </p:nvPr>
        </p:nvSpPr>
        <p:spPr>
          <a:xfrm>
            <a:off x="646111" y="2026414"/>
            <a:ext cx="8946541" cy="4195481"/>
          </a:xfrm>
        </p:spPr>
        <p:txBody>
          <a:bodyPr>
            <a:normAutofit/>
          </a:bodyPr>
          <a:lstStyle/>
          <a:p>
            <a:r>
              <a:rPr lang="nl-NL" sz="2400" dirty="0"/>
              <a:t>U informeert uw arts zo goed mogelijk en verleent uw medewerking die nodig is voor een goede zorgverlening;</a:t>
            </a:r>
          </a:p>
          <a:p>
            <a:r>
              <a:rPr lang="nl-NL" sz="2400" dirty="0"/>
              <a:t>U moet uw hulpverlener of zorginstelling betalen.</a:t>
            </a:r>
          </a:p>
        </p:txBody>
      </p:sp>
    </p:spTree>
    <p:extLst>
      <p:ext uri="{BB962C8B-B14F-4D97-AF65-F5344CB8AC3E}">
        <p14:creationId xmlns:p14="http://schemas.microsoft.com/office/powerpoint/2010/main" val="238526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2400" dirty="0"/>
              <a:t>Plichten van de zorgverlener :</a:t>
            </a:r>
          </a:p>
          <a:p>
            <a:pPr lvl="1"/>
            <a:r>
              <a:rPr lang="nl-NL" sz="2400" dirty="0"/>
              <a:t>Informatie verstrekken (over o.a. risico’s van onderzoek of behandeling)</a:t>
            </a:r>
          </a:p>
          <a:p>
            <a:pPr lvl="1"/>
            <a:r>
              <a:rPr lang="nl-NL" sz="2400" b="1" dirty="0" err="1"/>
              <a:t>Informed</a:t>
            </a:r>
            <a:r>
              <a:rPr lang="nl-NL" sz="2400" b="1" dirty="0"/>
              <a:t> consent</a:t>
            </a:r>
            <a:r>
              <a:rPr lang="nl-NL" sz="2400" dirty="0"/>
              <a:t>: Patiënt moet goed geïnformeerd zijn om te kunnen beslissen om toestemming te kunnen geven voor nodig voor onderzoek of behandeling </a:t>
            </a:r>
          </a:p>
          <a:p>
            <a:pPr lvl="1"/>
            <a:r>
              <a:rPr lang="nl-NL" sz="2400" dirty="0"/>
              <a:t>Privacy bewaken</a:t>
            </a:r>
          </a:p>
          <a:p>
            <a:pPr lvl="1"/>
            <a:r>
              <a:rPr lang="nl-NL" sz="2400" dirty="0"/>
              <a:t>Medisch dossier bijhouden</a:t>
            </a:r>
          </a:p>
          <a:p>
            <a:pPr lvl="1"/>
            <a:endParaRPr lang="nl-NL" sz="2400" dirty="0"/>
          </a:p>
          <a:p>
            <a:pPr lvl="1"/>
            <a:endParaRPr lang="nl-NL" dirty="0"/>
          </a:p>
        </p:txBody>
      </p:sp>
      <p:sp>
        <p:nvSpPr>
          <p:cNvPr id="4" name="Titel 1"/>
          <p:cNvSpPr txBox="1">
            <a:spLocks/>
          </p:cNvSpPr>
          <p:nvPr/>
        </p:nvSpPr>
        <p:spPr>
          <a:xfrm>
            <a:off x="1247775" y="313606"/>
            <a:ext cx="8229600" cy="1143000"/>
          </a:xfrm>
          <a:prstGeom prst="rect">
            <a:avLst/>
          </a:prstGeom>
          <a:ln w="38100">
            <a:solidFill>
              <a:srgbClr val="92D050"/>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5100" dirty="0">
                <a:solidFill>
                  <a:srgbClr val="00B050"/>
                </a:solidFill>
              </a:rPr>
              <a:t>WGBO</a:t>
            </a:r>
            <a:r>
              <a:rPr lang="nl-NL" sz="5400" dirty="0">
                <a:solidFill>
                  <a:srgbClr val="00B050"/>
                </a:solidFill>
              </a:rPr>
              <a:t> m.b.t. zorgverlener</a:t>
            </a:r>
            <a:endParaRPr lang="nl-NL" sz="5100" dirty="0">
              <a:solidFill>
                <a:srgbClr val="00B050"/>
              </a:solidFill>
            </a:endParaRPr>
          </a:p>
        </p:txBody>
      </p:sp>
    </p:spTree>
    <p:extLst>
      <p:ext uri="{BB962C8B-B14F-4D97-AF65-F5344CB8AC3E}">
        <p14:creationId xmlns:p14="http://schemas.microsoft.com/office/powerpoint/2010/main" val="8832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7B445-F5D2-45AD-B308-6E846D36C306}"/>
              </a:ext>
            </a:extLst>
          </p:cNvPr>
          <p:cNvSpPr>
            <a:spLocks noGrp="1"/>
          </p:cNvSpPr>
          <p:nvPr>
            <p:ph type="title"/>
          </p:nvPr>
        </p:nvSpPr>
        <p:spPr/>
        <p:txBody>
          <a:bodyPr/>
          <a:lstStyle/>
          <a:p>
            <a:r>
              <a:rPr lang="nl-NL" dirty="0"/>
              <a:t>Verdere versterking van de positie van de patiënt</a:t>
            </a:r>
          </a:p>
        </p:txBody>
      </p:sp>
      <p:sp>
        <p:nvSpPr>
          <p:cNvPr id="3" name="Tijdelijke aanduiding voor inhoud 2">
            <a:extLst>
              <a:ext uri="{FF2B5EF4-FFF2-40B4-BE49-F238E27FC236}">
                <a16:creationId xmlns:a16="http://schemas.microsoft.com/office/drawing/2014/main" id="{2982EF9F-8988-442A-8C5B-F828D2827101}"/>
              </a:ext>
            </a:extLst>
          </p:cNvPr>
          <p:cNvSpPr>
            <a:spLocks noGrp="1"/>
          </p:cNvSpPr>
          <p:nvPr>
            <p:ph idx="1"/>
          </p:nvPr>
        </p:nvSpPr>
        <p:spPr>
          <a:xfrm>
            <a:off x="646111" y="1986657"/>
            <a:ext cx="8946541" cy="4195481"/>
          </a:xfrm>
        </p:spPr>
        <p:txBody>
          <a:bodyPr/>
          <a:lstStyle/>
          <a:p>
            <a:r>
              <a:rPr lang="nl-NL" dirty="0"/>
              <a:t>Vanaf 1 januari 2020 wijzigt de WGBO, hierdoor wordt de positie van de patiënt verder versterkt. Onder andere doordat:</a:t>
            </a:r>
          </a:p>
          <a:p>
            <a:endParaRPr lang="nl-NL" dirty="0"/>
          </a:p>
          <a:p>
            <a:r>
              <a:rPr lang="nl-NL" dirty="0"/>
              <a:t>de bewaartermijn van het medisch dossier wordt verlengd van 15 tot 20 jaar;</a:t>
            </a:r>
          </a:p>
          <a:p>
            <a:r>
              <a:rPr lang="nl-NL" dirty="0"/>
              <a:t>artsen uitgebreider moeten voorlichten, bijvoorbeeld ook over niet behandelen of behandelen door een andere arts. Dit helpt de patiënt om samen met de arts tot een goede beslissing te komen over een behandeling;</a:t>
            </a:r>
          </a:p>
          <a:p>
            <a:r>
              <a:rPr lang="nl-NL"/>
              <a:t>het moet duidelijker worden wanneer nabestaanden het medisch dossier van een overledene mogen inzien.</a:t>
            </a:r>
            <a:endParaRPr lang="nl-NL" dirty="0"/>
          </a:p>
        </p:txBody>
      </p:sp>
    </p:spTree>
    <p:extLst>
      <p:ext uri="{BB962C8B-B14F-4D97-AF65-F5344CB8AC3E}">
        <p14:creationId xmlns:p14="http://schemas.microsoft.com/office/powerpoint/2010/main" val="1713684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262</TotalTime>
  <Words>624</Words>
  <Application>Microsoft Office PowerPoint</Application>
  <PresentationFormat>Breedbeeld</PresentationFormat>
  <Paragraphs>69</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Century Gothic</vt:lpstr>
      <vt:lpstr>Wingdings 3</vt:lpstr>
      <vt:lpstr>Ion</vt:lpstr>
      <vt:lpstr>Hoofdstuk 13</vt:lpstr>
      <vt:lpstr>De wetgeving in de gezondheidszorg is behoorlijk omvangrijk. Denk aan: de Wkkgz, de WGBO, de wet BIG, de AVG en de Zorgverzekeringswet . Wat houden deze wetten precies in en met welke wetten heb je te maken in de praktijk?</vt:lpstr>
      <vt:lpstr>Vroeger en nu</vt:lpstr>
      <vt:lpstr>WGBO</vt:lpstr>
      <vt:lpstr>Een patiënt heeft recht op zorg. Dat is een fundamenteel recht.   Maar de zorgverlener bepaalt wat nodig is op grond van kennis en ervaring. </vt:lpstr>
      <vt:lpstr>Rechten en plichten patiënten</vt:lpstr>
      <vt:lpstr>Plichten die je als patiënt heeft </vt:lpstr>
      <vt:lpstr>PowerPoint-presentatie</vt:lpstr>
      <vt:lpstr>Verdere versterking van de positie van de patiënt</vt:lpstr>
      <vt:lpstr>Zoek op in hoofdstuk 13</vt:lpstr>
      <vt:lpstr>WGBO bij minderjarigen</vt:lpstr>
      <vt:lpstr>AVG</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13</dc:title>
  <dc:creator>Annelies de Groot</dc:creator>
  <cp:lastModifiedBy>Annelies de Groot</cp:lastModifiedBy>
  <cp:revision>3</cp:revision>
  <dcterms:created xsi:type="dcterms:W3CDTF">2020-03-08T11:54:47Z</dcterms:created>
  <dcterms:modified xsi:type="dcterms:W3CDTF">2020-03-18T13:42:42Z</dcterms:modified>
</cp:coreProperties>
</file>